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3106C30-0D13-468D-AAAF-69FE730B597D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577CFD3-43C8-4C61-B06F-840AD0C25C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D9D1EA-9BE0-4D1B-B692-007269881E7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85BC26D-01C6-4E84-BC24-37E1777CBE8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177418-BAF0-4D62-A5F5-E647268390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A44496-AC4F-4FFB-B5B7-818E2033534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4A282A1-B515-4303-8D6A-E70CC1590EE1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12/18/2019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2400518-4A88-45C9-9747-3E7BD55E4F8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C68D595-F1C8-45B2-87ED-A8BAF9482DED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12/18/2019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6A3A41F-B0CA-4C57-B0C4-8167201ACFA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6" name="TextShape 6"/>
          <p:cNvSpPr txBox="1"/>
          <p:nvPr/>
        </p:nvSpPr>
        <p:spPr>
          <a:xfrm>
            <a:off x="1257840" y="6600240"/>
            <a:ext cx="55116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Le matériel pédagogique est tiré de TutorialPoint: https://www.tutorialspoint.com/cprogramming/</a:t>
            </a:r>
            <a:endParaRPr b="0" lang="en-US" sz="1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A88A498-3124-4A03-A616-7A02741F1923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12/18/2019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4809AC5-63AC-44BB-80BF-AAA278D07CE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135720" y="138600"/>
            <a:ext cx="6339600" cy="3729600"/>
          </a:xfrm>
          <a:prstGeom prst="rect">
            <a:avLst/>
          </a:prstGeom>
          <a:ln>
            <a:noFill/>
          </a:ln>
        </p:spPr>
      </p:pic>
      <p:pic>
        <p:nvPicPr>
          <p:cNvPr id="133" name="Picture 7" descr=""/>
          <p:cNvPicPr/>
          <p:nvPr/>
        </p:nvPicPr>
        <p:blipFill>
          <a:blip r:embed="rId2"/>
          <a:stretch/>
        </p:blipFill>
        <p:spPr>
          <a:xfrm>
            <a:off x="6680160" y="2818080"/>
            <a:ext cx="5375520" cy="386712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08D9124-56AE-4A87-B792-C7E32B0C411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267080" y="22860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Les itérations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107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While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292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7" name="Picture 9" descr=""/>
          <p:cNvPicPr/>
          <p:nvPr/>
        </p:nvPicPr>
        <p:blipFill>
          <a:blip r:embed="rId1"/>
          <a:stretch/>
        </p:blipFill>
        <p:spPr>
          <a:xfrm>
            <a:off x="168480" y="1663560"/>
            <a:ext cx="3692160" cy="2908800"/>
          </a:xfrm>
          <a:prstGeom prst="rect">
            <a:avLst/>
          </a:prstGeom>
          <a:ln>
            <a:noFill/>
          </a:ln>
        </p:spPr>
      </p:pic>
      <p:pic>
        <p:nvPicPr>
          <p:cNvPr id="178" name="Picture 10" descr=""/>
          <p:cNvPicPr/>
          <p:nvPr/>
        </p:nvPicPr>
        <p:blipFill>
          <a:blip r:embed="rId2"/>
          <a:stretch/>
        </p:blipFill>
        <p:spPr>
          <a:xfrm>
            <a:off x="4154760" y="1663560"/>
            <a:ext cx="4089600" cy="2908800"/>
          </a:xfrm>
          <a:prstGeom prst="rect">
            <a:avLst/>
          </a:prstGeom>
          <a:ln>
            <a:noFill/>
          </a:ln>
        </p:spPr>
      </p:pic>
      <p:pic>
        <p:nvPicPr>
          <p:cNvPr id="179" name="Picture 11" descr=""/>
          <p:cNvPicPr/>
          <p:nvPr/>
        </p:nvPicPr>
        <p:blipFill>
          <a:blip r:embed="rId3"/>
          <a:stretch/>
        </p:blipFill>
        <p:spPr>
          <a:xfrm>
            <a:off x="8424360" y="1663560"/>
            <a:ext cx="3557160" cy="294552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947808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do while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32456A2-7DBA-4577-8778-17C3882D78B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01724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Imbriqué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3" name="Picture 5" descr=""/>
          <p:cNvPicPr/>
          <p:nvPr/>
        </p:nvPicPr>
        <p:blipFill>
          <a:blip r:embed="rId1"/>
          <a:stretch/>
        </p:blipFill>
        <p:spPr>
          <a:xfrm>
            <a:off x="3202200" y="1016640"/>
            <a:ext cx="5787360" cy="4895280"/>
          </a:xfrm>
          <a:prstGeom prst="rect">
            <a:avLst/>
          </a:prstGeom>
          <a:ln>
            <a:noFill/>
          </a:ln>
        </p:spPr>
      </p:pic>
      <p:sp>
        <p:nvSpPr>
          <p:cNvPr id="18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61B5A3B-8B58-4777-B4A4-C2686C022E3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3" descr=""/>
          <p:cNvPicPr/>
          <p:nvPr/>
        </p:nvPicPr>
        <p:blipFill>
          <a:blip r:embed="rId1"/>
          <a:stretch/>
        </p:blipFill>
        <p:spPr>
          <a:xfrm>
            <a:off x="117360" y="1443960"/>
            <a:ext cx="4207680" cy="28278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388260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Sortir 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boucle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01800" y="92052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Break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4413960" y="1443960"/>
            <a:ext cx="3892680" cy="476172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4966920" y="89496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Continue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8656920" y="91260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goto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1" name="Picture 9" descr=""/>
          <p:cNvPicPr/>
          <p:nvPr/>
        </p:nvPicPr>
        <p:blipFill>
          <a:blip r:embed="rId3"/>
          <a:stretch/>
        </p:blipFill>
        <p:spPr>
          <a:xfrm>
            <a:off x="8395200" y="1435680"/>
            <a:ext cx="3649680" cy="4521960"/>
          </a:xfrm>
          <a:prstGeom prst="rect">
            <a:avLst/>
          </a:prstGeom>
          <a:ln>
            <a:noFill/>
          </a:ln>
        </p:spPr>
      </p:pic>
      <p:sp>
        <p:nvSpPr>
          <p:cNvPr id="19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0124CD-0200-44CF-8429-FBDFC93B356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819520" y="0"/>
            <a:ext cx="7009920" cy="114264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ff00"/>
                </a:solidFill>
                <a:latin typeface="Times New Roman"/>
              </a:rPr>
              <a:t>Les pointeurs, c'est quoi?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4" name="Group 2"/>
          <p:cNvGrpSpPr/>
          <p:nvPr/>
        </p:nvGrpSpPr>
        <p:grpSpPr>
          <a:xfrm>
            <a:off x="426240" y="989280"/>
            <a:ext cx="5199840" cy="1453680"/>
            <a:chOff x="426240" y="989280"/>
            <a:chExt cx="5199840" cy="1453680"/>
          </a:xfrm>
        </p:grpSpPr>
        <p:sp>
          <p:nvSpPr>
            <p:cNvPr id="195" name="CustomShape 3"/>
            <p:cNvSpPr/>
            <p:nvPr/>
          </p:nvSpPr>
          <p:spPr>
            <a:xfrm>
              <a:off x="548280" y="1746720"/>
              <a:ext cx="1483200" cy="681480"/>
            </a:xfrm>
            <a:prstGeom prst="rect">
              <a:avLst/>
            </a:prstGeom>
            <a:solidFill>
              <a:srgbClr val="00ff00"/>
            </a:solidFill>
            <a:ln w="9360">
              <a:noFill/>
            </a:ln>
            <a:scene3d>
              <a:camera prst="legacyPerspectiveFront">
                <a:rot lat="1500000" lon="20099999" rev="0"/>
              </a:camera>
              <a:lightRig dir="t" rig="legacyFlat4"/>
            </a:scene3d>
            <a:sp3d extrusionH="887400" contourW="12700" prstMaterial="legacyMatte">
              <a:bevelT prst="angle" w="13500" h="13500"/>
              <a:bevelB prst="angle" w="13500" h="13500"/>
              <a:extrusionClr>
                <a:srgbClr val="00ff00"/>
              </a:extrusionClr>
              <a:contourClr>
                <a:srgbClr val="00ff00"/>
              </a:contourClr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4"/>
            <p:cNvSpPr/>
            <p:nvPr/>
          </p:nvSpPr>
          <p:spPr>
            <a:xfrm>
              <a:off x="426240" y="1973880"/>
              <a:ext cx="1007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5b9bd5"/>
                  </a:solidFill>
                  <a:latin typeface="Calibri"/>
                </a:rPr>
                <a:t>p=5A0F3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7" name="CustomShape 5"/>
            <p:cNvSpPr/>
            <p:nvPr/>
          </p:nvSpPr>
          <p:spPr>
            <a:xfrm>
              <a:off x="2082600" y="989280"/>
              <a:ext cx="7099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i=17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8" name="CustomShape 6"/>
            <p:cNvSpPr/>
            <p:nvPr/>
          </p:nvSpPr>
          <p:spPr>
            <a:xfrm flipV="1" rot="10800000">
              <a:off x="2145960" y="1670040"/>
              <a:ext cx="811440" cy="453960"/>
            </a:xfrm>
            <a:prstGeom prst="bentConnector2">
              <a:avLst/>
            </a:prstGeom>
            <a:noFill/>
            <a:ln w="38160">
              <a:solidFill>
                <a:schemeClr val="tx2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9" name="Group 7"/>
            <p:cNvGrpSpPr/>
            <p:nvPr/>
          </p:nvGrpSpPr>
          <p:grpSpPr>
            <a:xfrm>
              <a:off x="3115800" y="1368000"/>
              <a:ext cx="2510280" cy="1074960"/>
              <a:chOff x="3115800" y="1368000"/>
              <a:chExt cx="2510280" cy="1074960"/>
            </a:xfrm>
          </p:grpSpPr>
          <p:sp>
            <p:nvSpPr>
              <p:cNvPr id="200" name="CustomShape 8"/>
              <p:cNvSpPr/>
              <p:nvPr/>
            </p:nvSpPr>
            <p:spPr>
              <a:xfrm>
                <a:off x="3115800" y="1368000"/>
                <a:ext cx="1026720" cy="681480"/>
              </a:xfrm>
              <a:prstGeom prst="rect">
                <a:avLst/>
              </a:prstGeom>
              <a:noFill/>
              <a:ln w="12600">
                <a:solidFill>
                  <a:srgbClr val="00ff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CustomShape 9"/>
              <p:cNvSpPr/>
              <p:nvPr/>
            </p:nvSpPr>
            <p:spPr>
              <a:xfrm>
                <a:off x="4599360" y="1368000"/>
                <a:ext cx="1026720" cy="681480"/>
              </a:xfrm>
              <a:prstGeom prst="rect">
                <a:avLst/>
              </a:prstGeom>
              <a:noFill/>
              <a:ln w="12600">
                <a:solidFill>
                  <a:srgbClr val="00ff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10"/>
              <p:cNvSpPr/>
              <p:nvPr/>
            </p:nvSpPr>
            <p:spPr>
              <a:xfrm>
                <a:off x="3472200" y="1926720"/>
                <a:ext cx="370080" cy="5162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b="1" lang="en-US" sz="2800" spc="-1" strike="noStrike">
                    <a:solidFill>
                      <a:srgbClr val="7030a0"/>
                    </a:solidFill>
                    <a:latin typeface="Calibri"/>
                  </a:rPr>
                  <a:t>p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203" name="CustomShape 11"/>
              <p:cNvSpPr/>
              <p:nvPr/>
            </p:nvSpPr>
            <p:spPr>
              <a:xfrm>
                <a:off x="4959360" y="1926720"/>
                <a:ext cx="266400" cy="51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b="1" lang="en-US" sz="2800" spc="-1" strike="noStrike">
                    <a:solidFill>
                      <a:srgbClr val="7030a0"/>
                    </a:solidFill>
                    <a:latin typeface="Calibri"/>
                  </a:rPr>
                  <a:t>i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204" name="CustomShape 12"/>
              <p:cNvSpPr/>
              <p:nvPr/>
            </p:nvSpPr>
            <p:spPr>
              <a:xfrm>
                <a:off x="3255480" y="1533600"/>
                <a:ext cx="77112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901"/>
                  </a:spcBef>
                </a:pPr>
                <a:r>
                  <a:rPr b="1" lang="en-US" sz="1800" spc="-1" strike="noStrike">
                    <a:solidFill>
                      <a:srgbClr val="7030a0"/>
                    </a:solidFill>
                    <a:latin typeface="Calibri"/>
                  </a:rPr>
                  <a:t>5A0F3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5" name="CustomShape 13"/>
              <p:cNvSpPr/>
              <p:nvPr/>
            </p:nvSpPr>
            <p:spPr>
              <a:xfrm>
                <a:off x="4881240" y="1481400"/>
                <a:ext cx="41112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901"/>
                  </a:spcBef>
                </a:pPr>
                <a:r>
                  <a:rPr b="1" lang="en-US" sz="1800" spc="-1" strike="noStrike">
                    <a:solidFill>
                      <a:srgbClr val="7030a0"/>
                    </a:solidFill>
                    <a:latin typeface="Calibri"/>
                  </a:rPr>
                  <a:t>17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6" name="CustomShape 14"/>
              <p:cNvSpPr/>
              <p:nvPr/>
            </p:nvSpPr>
            <p:spPr>
              <a:xfrm flipV="1" rot="5400000">
                <a:off x="3943800" y="1053720"/>
                <a:ext cx="340560" cy="969480"/>
              </a:xfrm>
              <a:prstGeom prst="bentConnector4">
                <a:avLst>
                  <a:gd name="adj1" fmla="val -66667"/>
                  <a:gd name="adj2" fmla="val 76472"/>
                </a:avLst>
              </a:prstGeom>
              <a:noFill/>
              <a:ln w="38160">
                <a:solidFill>
                  <a:srgbClr val="7030a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07" name="Picture 3" descr=""/>
          <p:cNvPicPr/>
          <p:nvPr/>
        </p:nvPicPr>
        <p:blipFill>
          <a:blip r:embed="rId1"/>
          <a:stretch/>
        </p:blipFill>
        <p:spPr>
          <a:xfrm>
            <a:off x="5744880" y="989280"/>
            <a:ext cx="6383880" cy="4659840"/>
          </a:xfrm>
          <a:prstGeom prst="rect">
            <a:avLst/>
          </a:prstGeom>
          <a:ln>
            <a:noFill/>
          </a:ln>
        </p:spPr>
      </p:pic>
      <p:sp>
        <p:nvSpPr>
          <p:cNvPr id="208" name="CustomShape 15"/>
          <p:cNvSpPr/>
          <p:nvPr/>
        </p:nvSpPr>
        <p:spPr>
          <a:xfrm>
            <a:off x="5744880" y="6145920"/>
            <a:ext cx="132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2" descr=""/>
          <p:cNvPicPr/>
          <p:nvPr/>
        </p:nvPicPr>
        <p:blipFill>
          <a:blip r:embed="rId2"/>
          <a:stretch/>
        </p:blipFill>
        <p:spPr>
          <a:xfrm>
            <a:off x="280080" y="2595960"/>
            <a:ext cx="5283000" cy="1079280"/>
          </a:xfrm>
          <a:prstGeom prst="rect">
            <a:avLst/>
          </a:prstGeom>
          <a:ln>
            <a:noFill/>
          </a:ln>
        </p:spPr>
      </p:pic>
      <p:pic>
        <p:nvPicPr>
          <p:cNvPr id="210" name="Picture 7" descr=""/>
          <p:cNvPicPr/>
          <p:nvPr/>
        </p:nvPicPr>
        <p:blipFill>
          <a:blip r:embed="rId3"/>
          <a:stretch/>
        </p:blipFill>
        <p:spPr>
          <a:xfrm>
            <a:off x="276840" y="3768120"/>
            <a:ext cx="5308920" cy="2829960"/>
          </a:xfrm>
          <a:prstGeom prst="rect">
            <a:avLst/>
          </a:prstGeom>
          <a:ln>
            <a:noFill/>
          </a:ln>
        </p:spPr>
      </p:pic>
      <p:pic>
        <p:nvPicPr>
          <p:cNvPr id="211" name="Picture 9" descr=""/>
          <p:cNvPicPr/>
          <p:nvPr/>
        </p:nvPicPr>
        <p:blipFill>
          <a:blip r:embed="rId4"/>
          <a:stretch/>
        </p:blipFill>
        <p:spPr>
          <a:xfrm>
            <a:off x="7234200" y="5913000"/>
            <a:ext cx="4470120" cy="685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2" name="TextShape 1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37AE495-5457-43BF-BACE-661F7883ED6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1" descr=""/>
          <p:cNvPicPr/>
          <p:nvPr/>
        </p:nvPicPr>
        <p:blipFill>
          <a:blip r:embed="rId1"/>
          <a:stretch/>
        </p:blipFill>
        <p:spPr>
          <a:xfrm>
            <a:off x="2503080" y="2148840"/>
            <a:ext cx="7005240" cy="4045320"/>
          </a:xfrm>
          <a:prstGeom prst="rect">
            <a:avLst/>
          </a:prstGeom>
          <a:ln>
            <a:noFill/>
          </a:ln>
        </p:spPr>
      </p:pic>
      <p:sp>
        <p:nvSpPr>
          <p:cNvPr id="21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646019A-3AC8-47F6-95FD-58B645E4872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2362320" y="228600"/>
            <a:ext cx="7086240" cy="106632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Déclarer une fonction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95880" y="1127880"/>
            <a:ext cx="338580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3 doubles comme paramètres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Line 4"/>
          <p:cNvSpPr/>
          <p:nvPr/>
        </p:nvSpPr>
        <p:spPr>
          <a:xfrm flipH="1">
            <a:off x="4392000" y="1585080"/>
            <a:ext cx="2008800" cy="106164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5"/>
          <p:cNvSpPr/>
          <p:nvPr/>
        </p:nvSpPr>
        <p:spPr>
          <a:xfrm flipH="1">
            <a:off x="5715000" y="1661040"/>
            <a:ext cx="914400" cy="98568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2362320" y="1127880"/>
            <a:ext cx="335232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TYPE de la valeur de retour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0" name="Line 7"/>
          <p:cNvSpPr/>
          <p:nvPr/>
        </p:nvSpPr>
        <p:spPr>
          <a:xfrm flipH="1">
            <a:off x="2835360" y="1585080"/>
            <a:ext cx="426600" cy="106164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5715000" y="5982840"/>
            <a:ext cx="213336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540000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Valeur renvoyée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2" name="CustomShape 9"/>
          <p:cNvSpPr/>
          <p:nvPr/>
        </p:nvSpPr>
        <p:spPr>
          <a:xfrm rot="10800000">
            <a:off x="6181560" y="5960520"/>
            <a:ext cx="1369440" cy="278640"/>
          </a:xfrm>
          <a:custGeom>
            <a:avLst/>
            <a:gdLst/>
            <a:ahLst/>
            <a:rect l="l" t="t" r="r" b="b"/>
            <a:pathLst>
              <a:path w="21600" h="37112">
                <a:moveTo>
                  <a:pt x="21600" y="37111"/>
                </a:moveTo>
                <a:cubicBezTo>
                  <a:pt x="9670" y="37112"/>
                  <a:pt x="0" y="27441"/>
                  <a:pt x="0" y="15512"/>
                </a:cubicBezTo>
                <a:cubicBezTo>
                  <a:pt x="0" y="9665"/>
                  <a:pt x="2370" y="4068"/>
                  <a:pt x="6568" y="-1"/>
                </a:cubicBezTo>
                <a:moveTo>
                  <a:pt x="21600" y="37111"/>
                </a:moveTo>
                <a:cubicBezTo>
                  <a:pt x="9670" y="37112"/>
                  <a:pt x="0" y="27441"/>
                  <a:pt x="0" y="15512"/>
                </a:cubicBezTo>
                <a:cubicBezTo>
                  <a:pt x="0" y="9665"/>
                  <a:pt x="2370" y="4068"/>
                  <a:pt x="6568" y="-1"/>
                </a:cubicBezTo>
                <a:lnTo>
                  <a:pt x="21600" y="15512"/>
                </a:lnTo>
                <a:close/>
              </a:path>
            </a:pathLst>
          </a:custGeom>
          <a:noFill/>
          <a:ln w="38160">
            <a:solidFill>
              <a:srgbClr val="7030a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0"/>
          <p:cNvSpPr/>
          <p:nvPr/>
        </p:nvSpPr>
        <p:spPr>
          <a:xfrm>
            <a:off x="7696080" y="2880720"/>
            <a:ext cx="236196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Nom de la fonction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4" name="CustomShape 11"/>
          <p:cNvSpPr/>
          <p:nvPr/>
        </p:nvSpPr>
        <p:spPr>
          <a:xfrm>
            <a:off x="3262320" y="2880720"/>
            <a:ext cx="4433400" cy="329760"/>
          </a:xfrm>
          <a:custGeom>
            <a:avLst/>
            <a:gdLst/>
            <a:ahLst/>
            <a:rect l="l" t="t" r="r" b="b"/>
            <a:pathLst>
              <a:path w="2304" h="448">
                <a:moveTo>
                  <a:pt x="2304" y="384"/>
                </a:moveTo>
                <a:cubicBezTo>
                  <a:pt x="2304" y="416"/>
                  <a:pt x="2304" y="448"/>
                  <a:pt x="1920" y="384"/>
                </a:cubicBezTo>
                <a:cubicBezTo>
                  <a:pt x="1536" y="320"/>
                  <a:pt x="768" y="160"/>
                  <a:pt x="0" y="0"/>
                </a:cubicBez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" descr=""/>
          <p:cNvPicPr/>
          <p:nvPr/>
        </p:nvPicPr>
        <p:blipFill>
          <a:blip r:embed="rId1"/>
          <a:stretch/>
        </p:blipFill>
        <p:spPr>
          <a:xfrm>
            <a:off x="3048120" y="1514160"/>
            <a:ext cx="4102560" cy="4631760"/>
          </a:xfrm>
          <a:prstGeom prst="rect">
            <a:avLst/>
          </a:prstGeom>
          <a:ln>
            <a:noFill/>
          </a:ln>
        </p:spPr>
      </p:pic>
      <p:sp>
        <p:nvSpPr>
          <p:cNvPr id="226" name="TextShape 1"/>
          <p:cNvSpPr txBox="1"/>
          <p:nvPr/>
        </p:nvSpPr>
        <p:spPr>
          <a:xfrm>
            <a:off x="2362320" y="228600"/>
            <a:ext cx="7086240" cy="106632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Définition et Déclaration de une fonction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1F70BE-7FB6-4195-BBC0-6C736FB8B13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88320" y="0"/>
            <a:ext cx="10515240" cy="68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Appeler une fonction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40960" y="555120"/>
            <a:ext cx="329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valeur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693560" y="555120"/>
            <a:ext cx="3629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référence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1" name="Picture 10" descr=""/>
          <p:cNvPicPr/>
          <p:nvPr/>
        </p:nvPicPr>
        <p:blipFill>
          <a:blip r:embed="rId1"/>
          <a:stretch/>
        </p:blipFill>
        <p:spPr>
          <a:xfrm>
            <a:off x="244440" y="1065600"/>
            <a:ext cx="4492080" cy="5549040"/>
          </a:xfrm>
          <a:prstGeom prst="rect">
            <a:avLst/>
          </a:prstGeom>
          <a:ln>
            <a:noFill/>
          </a:ln>
        </p:spPr>
      </p:pic>
      <p:pic>
        <p:nvPicPr>
          <p:cNvPr id="232" name="Picture 11" descr=""/>
          <p:cNvPicPr/>
          <p:nvPr/>
        </p:nvPicPr>
        <p:blipFill>
          <a:blip r:embed="rId2"/>
          <a:stretch/>
        </p:blipFill>
        <p:spPr>
          <a:xfrm>
            <a:off x="4736880" y="5639400"/>
            <a:ext cx="3238200" cy="901440"/>
          </a:xfrm>
          <a:prstGeom prst="rect">
            <a:avLst/>
          </a:prstGeom>
          <a:ln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3"/>
          <a:stretch/>
        </p:blipFill>
        <p:spPr>
          <a:xfrm>
            <a:off x="7334280" y="978840"/>
            <a:ext cx="4351320" cy="4696200"/>
          </a:xfrm>
          <a:prstGeom prst="rect">
            <a:avLst/>
          </a:prstGeom>
          <a:ln>
            <a:noFill/>
          </a:ln>
        </p:spPr>
      </p:pic>
      <p:sp>
        <p:nvSpPr>
          <p:cNvPr id="23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5179153-D188-4BF3-9537-FD92541196F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200160"/>
            <a:ext cx="10515240" cy="53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6" name="Content Placeholder 3" descr=""/>
          <p:cNvPicPr/>
          <p:nvPr/>
        </p:nvPicPr>
        <p:blipFill>
          <a:blip r:embed="rId1"/>
          <a:stretch/>
        </p:blipFill>
        <p:spPr>
          <a:xfrm>
            <a:off x="838080" y="922320"/>
            <a:ext cx="5765400" cy="1510920"/>
          </a:xfrm>
          <a:prstGeom prst="rect">
            <a:avLst/>
          </a:prstGeom>
          <a:ln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2"/>
          <a:stretch/>
        </p:blipFill>
        <p:spPr>
          <a:xfrm>
            <a:off x="1337040" y="2409480"/>
            <a:ext cx="2069640" cy="571320"/>
          </a:xfrm>
          <a:prstGeom prst="rect">
            <a:avLst/>
          </a:prstGeom>
          <a:ln>
            <a:noFill/>
          </a:ln>
        </p:spPr>
      </p:pic>
      <p:pic>
        <p:nvPicPr>
          <p:cNvPr id="238" name="Picture 5" descr=""/>
          <p:cNvPicPr/>
          <p:nvPr/>
        </p:nvPicPr>
        <p:blipFill>
          <a:blip r:embed="rId3"/>
          <a:stretch/>
        </p:blipFill>
        <p:spPr>
          <a:xfrm>
            <a:off x="195480" y="4243320"/>
            <a:ext cx="4787640" cy="571320"/>
          </a:xfrm>
          <a:prstGeom prst="rect">
            <a:avLst/>
          </a:prstGeom>
          <a:ln>
            <a:noFill/>
          </a:ln>
        </p:spPr>
      </p:pic>
      <p:pic>
        <p:nvPicPr>
          <p:cNvPr id="239" name="Picture 6" descr=""/>
          <p:cNvPicPr/>
          <p:nvPr/>
        </p:nvPicPr>
        <p:blipFill>
          <a:blip r:embed="rId4"/>
          <a:stretch/>
        </p:blipFill>
        <p:spPr>
          <a:xfrm>
            <a:off x="182880" y="3351960"/>
            <a:ext cx="4800240" cy="52020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2049840" y="2872800"/>
            <a:ext cx="64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ou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2022480" y="3789720"/>
            <a:ext cx="64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ou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2" name="Picture 9" descr=""/>
          <p:cNvPicPr/>
          <p:nvPr/>
        </p:nvPicPr>
        <p:blipFill>
          <a:blip r:embed="rId5"/>
          <a:stretch/>
        </p:blipFill>
        <p:spPr>
          <a:xfrm>
            <a:off x="5576400" y="2482920"/>
            <a:ext cx="5595840" cy="99612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43" name="CustomShape 4"/>
          <p:cNvSpPr/>
          <p:nvPr/>
        </p:nvSpPr>
        <p:spPr>
          <a:xfrm rot="19373400">
            <a:off x="4919760" y="3651840"/>
            <a:ext cx="719280" cy="440280"/>
          </a:xfrm>
          <a:prstGeom prst="strip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Picture 2" descr=""/>
          <p:cNvPicPr/>
          <p:nvPr/>
        </p:nvPicPr>
        <p:blipFill>
          <a:blip r:embed="rId6"/>
          <a:stretch/>
        </p:blipFill>
        <p:spPr>
          <a:xfrm>
            <a:off x="5909040" y="3528720"/>
            <a:ext cx="5444640" cy="2997000"/>
          </a:xfrm>
          <a:prstGeom prst="rect">
            <a:avLst/>
          </a:prstGeom>
          <a:ln>
            <a:noFill/>
          </a:ln>
        </p:spPr>
      </p:pic>
      <p:sp>
        <p:nvSpPr>
          <p:cNvPr id="245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B46722-5236-4420-9F20-A6DCDF1014D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215280"/>
            <a:ext cx="10515240" cy="429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Multidimensionnelle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0" y="604440"/>
            <a:ext cx="5892480" cy="1726920"/>
          </a:xfrm>
          <a:prstGeom prst="rect">
            <a:avLst/>
          </a:prstGeom>
          <a:ln>
            <a:noFill/>
          </a:ln>
        </p:spPr>
      </p:pic>
      <p:pic>
        <p:nvPicPr>
          <p:cNvPr id="248" name="Picture 6" descr=""/>
          <p:cNvPicPr/>
          <p:nvPr/>
        </p:nvPicPr>
        <p:blipFill>
          <a:blip r:embed="rId2"/>
          <a:stretch/>
        </p:blipFill>
        <p:spPr>
          <a:xfrm>
            <a:off x="5200200" y="3495960"/>
            <a:ext cx="1257120" cy="304776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 rot="3156600">
            <a:off x="6540840" y="4749120"/>
            <a:ext cx="1823400" cy="1652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0" name="Picture 2" descr=""/>
          <p:cNvPicPr/>
          <p:nvPr/>
        </p:nvPicPr>
        <p:blipFill>
          <a:blip r:embed="rId3"/>
          <a:stretch/>
        </p:blipFill>
        <p:spPr>
          <a:xfrm>
            <a:off x="159840" y="2295720"/>
            <a:ext cx="6039360" cy="1163520"/>
          </a:xfrm>
          <a:prstGeom prst="rect">
            <a:avLst/>
          </a:prstGeom>
          <a:ln>
            <a:noFill/>
          </a:ln>
        </p:spPr>
      </p:pic>
      <p:pic>
        <p:nvPicPr>
          <p:cNvPr id="251" name="Picture 8" descr=""/>
          <p:cNvPicPr/>
          <p:nvPr/>
        </p:nvPicPr>
        <p:blipFill>
          <a:blip r:embed="rId4"/>
          <a:stretch/>
        </p:blipFill>
        <p:spPr>
          <a:xfrm>
            <a:off x="6934680" y="1044720"/>
            <a:ext cx="4788720" cy="3304440"/>
          </a:xfrm>
          <a:prstGeom prst="rect">
            <a:avLst/>
          </a:prstGeom>
          <a:ln>
            <a:noFill/>
          </a:ln>
        </p:spPr>
      </p:pic>
      <p:sp>
        <p:nvSpPr>
          <p:cNvPr id="25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3F57E9-2345-4B84-83C6-D02433EF97A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38080" y="11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Passer un tableaux dans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 fonctions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 descr=""/>
          <p:cNvPicPr/>
          <p:nvPr/>
        </p:nvPicPr>
        <p:blipFill>
          <a:blip r:embed="rId1"/>
          <a:srcRect l="7217" t="57924" r="28805" b="0"/>
          <a:stretch/>
        </p:blipFill>
        <p:spPr>
          <a:xfrm>
            <a:off x="539640" y="3457440"/>
            <a:ext cx="4271760" cy="2885400"/>
          </a:xfrm>
          <a:prstGeom prst="rect">
            <a:avLst/>
          </a:prstGeom>
          <a:ln>
            <a:noFill/>
          </a:ln>
        </p:spPr>
      </p:pic>
      <p:pic>
        <p:nvPicPr>
          <p:cNvPr id="255" name="Picture 8" descr=""/>
          <p:cNvPicPr/>
          <p:nvPr/>
        </p:nvPicPr>
        <p:blipFill>
          <a:blip r:embed="rId2"/>
          <a:srcRect l="6767" t="0" r="4111" b="41200"/>
          <a:stretch/>
        </p:blipFill>
        <p:spPr>
          <a:xfrm>
            <a:off x="5951160" y="3341160"/>
            <a:ext cx="4601520" cy="3117960"/>
          </a:xfrm>
          <a:prstGeom prst="rect">
            <a:avLst/>
          </a:prstGeom>
          <a:ln>
            <a:noFill/>
          </a:ln>
        </p:spPr>
      </p:pic>
      <p:pic>
        <p:nvPicPr>
          <p:cNvPr id="256" name="Picture 9" descr=""/>
          <p:cNvPicPr/>
          <p:nvPr/>
        </p:nvPicPr>
        <p:blipFill>
          <a:blip r:embed="rId3"/>
          <a:srcRect l="4468" t="0" r="2564" b="0"/>
          <a:stretch/>
        </p:blipFill>
        <p:spPr>
          <a:xfrm>
            <a:off x="137880" y="1444680"/>
            <a:ext cx="3417480" cy="1168200"/>
          </a:xfrm>
          <a:prstGeom prst="rect">
            <a:avLst/>
          </a:prstGeom>
          <a:ln>
            <a:noFill/>
          </a:ln>
        </p:spPr>
      </p:pic>
      <p:pic>
        <p:nvPicPr>
          <p:cNvPr id="257" name="Picture 10" descr=""/>
          <p:cNvPicPr/>
          <p:nvPr/>
        </p:nvPicPr>
        <p:blipFill>
          <a:blip r:embed="rId4"/>
          <a:srcRect l="4139" t="0" r="7952" b="0"/>
          <a:stretch/>
        </p:blipFill>
        <p:spPr>
          <a:xfrm>
            <a:off x="3688560" y="1366560"/>
            <a:ext cx="4126680" cy="1207800"/>
          </a:xfrm>
          <a:prstGeom prst="rect">
            <a:avLst/>
          </a:prstGeom>
          <a:ln>
            <a:noFill/>
          </a:ln>
        </p:spPr>
      </p:pic>
      <p:pic>
        <p:nvPicPr>
          <p:cNvPr id="258" name="Picture 11" descr=""/>
          <p:cNvPicPr/>
          <p:nvPr/>
        </p:nvPicPr>
        <p:blipFill>
          <a:blip r:embed="rId5"/>
          <a:srcRect l="2840" t="0" r="3255" b="9308"/>
          <a:stretch/>
        </p:blipFill>
        <p:spPr>
          <a:xfrm>
            <a:off x="7948440" y="1441440"/>
            <a:ext cx="4078800" cy="10576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65952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799160" y="8136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908928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B40A280-1182-42C8-A7BD-3A1DA3536E9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Picture 3" descr=""/>
          <p:cNvPicPr/>
          <p:nvPr/>
        </p:nvPicPr>
        <p:blipFill>
          <a:blip r:embed="rId1"/>
          <a:stretch/>
        </p:blipFill>
        <p:spPr>
          <a:xfrm>
            <a:off x="6100920" y="2442240"/>
            <a:ext cx="5868720" cy="4131720"/>
          </a:xfrm>
          <a:prstGeom prst="rect">
            <a:avLst/>
          </a:prstGeom>
          <a:ln>
            <a:noFill/>
          </a:ln>
        </p:spPr>
      </p:pic>
      <p:pic>
        <p:nvPicPr>
          <p:cNvPr id="137" name="Content Placeholder 4" descr=""/>
          <p:cNvPicPr/>
          <p:nvPr/>
        </p:nvPicPr>
        <p:blipFill>
          <a:blip r:embed="rId2"/>
          <a:stretch/>
        </p:blipFill>
        <p:spPr>
          <a:xfrm>
            <a:off x="322560" y="206640"/>
            <a:ext cx="5643360" cy="4059000"/>
          </a:xfrm>
          <a:prstGeom prst="rect">
            <a:avLst/>
          </a:prstGeom>
          <a:ln>
            <a:noFill/>
          </a:ln>
        </p:spPr>
      </p:pic>
      <p:sp>
        <p:nvSpPr>
          <p:cNvPr id="13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30C547-FA67-4E28-A055-23B81ACA630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38080" y="170280"/>
            <a:ext cx="10515240" cy="50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Retourner un tableaux de fonction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463320" y="941040"/>
            <a:ext cx="35834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 peux pas renvoyer un tableau entier en tant qu'argument à une fonction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peut renvoyer un pointeur vers un tableau en spécifiant le nom du tableau sans index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1"/>
          <a:stretch/>
        </p:blipFill>
        <p:spPr>
          <a:xfrm>
            <a:off x="9537840" y="713160"/>
            <a:ext cx="2653920" cy="586692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8721360" y="2803320"/>
            <a:ext cx="704160" cy="843480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Picture 6" descr=""/>
          <p:cNvPicPr/>
          <p:nvPr/>
        </p:nvPicPr>
        <p:blipFill>
          <a:blip r:embed="rId2"/>
          <a:stretch/>
        </p:blipFill>
        <p:spPr>
          <a:xfrm>
            <a:off x="4047480" y="941040"/>
            <a:ext cx="4576680" cy="4724640"/>
          </a:xfrm>
          <a:prstGeom prst="rect">
            <a:avLst/>
          </a:prstGeom>
          <a:ln>
            <a:noFill/>
          </a:ln>
        </p:spPr>
      </p:pic>
      <p:sp>
        <p:nvSpPr>
          <p:cNvPr id="26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CFADAA7-8990-4DFA-A29C-02CDD1ED9CB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578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Pointeur vers un tableau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Picture 3" descr=""/>
          <p:cNvPicPr/>
          <p:nvPr/>
        </p:nvPicPr>
        <p:blipFill>
          <a:blip r:embed="rId1"/>
          <a:stretch/>
        </p:blipFill>
        <p:spPr>
          <a:xfrm>
            <a:off x="649080" y="944280"/>
            <a:ext cx="6725880" cy="5283000"/>
          </a:xfrm>
          <a:prstGeom prst="rect">
            <a:avLst/>
          </a:prstGeom>
          <a:ln>
            <a:noFill/>
          </a:ln>
        </p:spPr>
      </p:pic>
      <p:pic>
        <p:nvPicPr>
          <p:cNvPr id="271" name="Picture 4" descr=""/>
          <p:cNvPicPr/>
          <p:nvPr/>
        </p:nvPicPr>
        <p:blipFill>
          <a:blip r:embed="rId2"/>
          <a:stretch/>
        </p:blipFill>
        <p:spPr>
          <a:xfrm>
            <a:off x="7540560" y="2410560"/>
            <a:ext cx="4529520" cy="181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0F0C68F-1B01-493A-BEE4-F5006C72C21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de pointers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43440" y="65952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Est que on a bien compris le tableaux 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642000" y="66204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Alors pointer de tableaux ensuite !!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343440" y="1613520"/>
            <a:ext cx="5508360" cy="3267360"/>
          </a:xfrm>
          <a:prstGeom prst="rect">
            <a:avLst/>
          </a:prstGeom>
          <a:ln>
            <a:noFill/>
          </a:ln>
        </p:spPr>
      </p:pic>
      <p:pic>
        <p:nvPicPr>
          <p:cNvPr id="277" name="Picture 9" descr=""/>
          <p:cNvPicPr/>
          <p:nvPr/>
        </p:nvPicPr>
        <p:blipFill>
          <a:blip r:embed="rId2"/>
          <a:stretch/>
        </p:blipFill>
        <p:spPr>
          <a:xfrm>
            <a:off x="6390720" y="1613520"/>
            <a:ext cx="4962600" cy="3292560"/>
          </a:xfrm>
          <a:prstGeom prst="rect">
            <a:avLst/>
          </a:prstGeom>
          <a:ln>
            <a:noFill/>
          </a:ln>
        </p:spPr>
      </p:pic>
      <p:pic>
        <p:nvPicPr>
          <p:cNvPr id="278" name="Picture 10" descr=""/>
          <p:cNvPicPr/>
          <p:nvPr/>
        </p:nvPicPr>
        <p:blipFill>
          <a:blip r:embed="rId3"/>
          <a:stretch/>
        </p:blipFill>
        <p:spPr>
          <a:xfrm>
            <a:off x="6840360" y="5134320"/>
            <a:ext cx="2260080" cy="72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0ADA5F0-5391-414D-AAE1-0729B6C384C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de pointers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43440" y="767520"/>
            <a:ext cx="7794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Est 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que 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on a 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bien 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comp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ris le 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table</a:t>
            </a: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aux ?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2" name="Picture 11" descr=""/>
          <p:cNvPicPr/>
          <p:nvPr/>
        </p:nvPicPr>
        <p:blipFill>
          <a:blip r:embed="rId1"/>
          <a:stretch/>
        </p:blipFill>
        <p:spPr>
          <a:xfrm>
            <a:off x="847440" y="1458720"/>
            <a:ext cx="5187600" cy="4080240"/>
          </a:xfrm>
          <a:prstGeom prst="rect">
            <a:avLst/>
          </a:prstGeom>
          <a:ln>
            <a:noFill/>
          </a:ln>
        </p:spPr>
      </p:pic>
      <p:pic>
        <p:nvPicPr>
          <p:cNvPr id="283" name="Picture 12" descr=""/>
          <p:cNvPicPr/>
          <p:nvPr/>
        </p:nvPicPr>
        <p:blipFill>
          <a:blip r:embed="rId2"/>
          <a:stretch/>
        </p:blipFill>
        <p:spPr>
          <a:xfrm>
            <a:off x="6217920" y="4960800"/>
            <a:ext cx="2933280" cy="799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2D4BA47-C4F8-4E4E-A0C7-586162AF01F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6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200160"/>
            <a:ext cx="10515240" cy="44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Envoyer un pointer dans un fonction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351720" y="1514520"/>
            <a:ext cx="5194080" cy="4825800"/>
          </a:xfrm>
          <a:prstGeom prst="rect">
            <a:avLst/>
          </a:prstGeom>
          <a:ln>
            <a:noFill/>
          </a:ln>
        </p:spPr>
      </p:pic>
      <p:pic>
        <p:nvPicPr>
          <p:cNvPr id="287" name="Picture 6" descr=""/>
          <p:cNvPicPr/>
          <p:nvPr/>
        </p:nvPicPr>
        <p:blipFill>
          <a:blip r:embed="rId2"/>
          <a:stretch/>
        </p:blipFill>
        <p:spPr>
          <a:xfrm>
            <a:off x="6266520" y="1224000"/>
            <a:ext cx="5465160" cy="540648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674640" y="933840"/>
            <a:ext cx="454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dans un fonction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5868720" y="768240"/>
            <a:ext cx="632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de tableaux  dans un fonction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0D415AB-DF93-4340-887E-910D4A499DC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pointer de pointer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3142800" y="959400"/>
            <a:ext cx="5473440" cy="1041120"/>
          </a:xfrm>
          <a:prstGeom prst="rect">
            <a:avLst/>
          </a:prstGeom>
          <a:ln>
            <a:noFill/>
          </a:ln>
        </p:spPr>
      </p:pic>
      <p:pic>
        <p:nvPicPr>
          <p:cNvPr id="293" name="Picture 5" descr=""/>
          <p:cNvPicPr/>
          <p:nvPr/>
        </p:nvPicPr>
        <p:blipFill>
          <a:blip r:embed="rId2"/>
          <a:stretch/>
        </p:blipFill>
        <p:spPr>
          <a:xfrm>
            <a:off x="349200" y="2106360"/>
            <a:ext cx="5974920" cy="3963960"/>
          </a:xfrm>
          <a:prstGeom prst="rect">
            <a:avLst/>
          </a:prstGeom>
          <a:ln>
            <a:noFill/>
          </a:ln>
        </p:spPr>
      </p:pic>
      <p:pic>
        <p:nvPicPr>
          <p:cNvPr id="294" name="Picture 6" descr=""/>
          <p:cNvPicPr/>
          <p:nvPr/>
        </p:nvPicPr>
        <p:blipFill>
          <a:blip r:embed="rId3"/>
          <a:stretch/>
        </p:blipFill>
        <p:spPr>
          <a:xfrm>
            <a:off x="6894360" y="2559240"/>
            <a:ext cx="3187440" cy="659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5C2E6EF-420E-44D6-A72C-945945CD286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838080" y="15516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44880" y="36252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Accéder le Structures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7674840" y="410040"/>
            <a:ext cx="448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Structures comme les argument de fonctions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344880" y="659880"/>
            <a:ext cx="4620960" cy="5908680"/>
          </a:xfrm>
          <a:prstGeom prst="rect">
            <a:avLst/>
          </a:prstGeom>
          <a:ln>
            <a:noFill/>
          </a:ln>
        </p:spPr>
      </p:pic>
      <p:pic>
        <p:nvPicPr>
          <p:cNvPr id="300" name="Picture 4" descr=""/>
          <p:cNvPicPr/>
          <p:nvPr/>
        </p:nvPicPr>
        <p:blipFill>
          <a:blip r:embed="rId2"/>
          <a:stretch/>
        </p:blipFill>
        <p:spPr>
          <a:xfrm>
            <a:off x="8011440" y="779400"/>
            <a:ext cx="4047120" cy="5845680"/>
          </a:xfrm>
          <a:prstGeom prst="rect">
            <a:avLst/>
          </a:prstGeom>
          <a:ln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3"/>
          <a:stretch/>
        </p:blipFill>
        <p:spPr>
          <a:xfrm>
            <a:off x="4593240" y="5401800"/>
            <a:ext cx="3454200" cy="1079280"/>
          </a:xfrm>
          <a:prstGeom prst="rect">
            <a:avLst/>
          </a:prstGeom>
          <a:ln>
            <a:noFill/>
          </a:ln>
        </p:spPr>
      </p:pic>
      <p:sp>
        <p:nvSpPr>
          <p:cNvPr id="30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BA36CD2-2A79-41FE-9BC0-748ED65071D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838080" y="26028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64760" y="70704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Pointers de Structure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5" name="Picture 1" descr=""/>
          <p:cNvPicPr/>
          <p:nvPr/>
        </p:nvPicPr>
        <p:blipFill>
          <a:blip r:embed="rId1"/>
          <a:stretch/>
        </p:blipFill>
        <p:spPr>
          <a:xfrm>
            <a:off x="464760" y="1020600"/>
            <a:ext cx="3863520" cy="5590800"/>
          </a:xfrm>
          <a:prstGeom prst="rect">
            <a:avLst/>
          </a:prstGeom>
          <a:ln>
            <a:noFill/>
          </a:ln>
        </p:spPr>
      </p:pic>
      <p:pic>
        <p:nvPicPr>
          <p:cNvPr id="306" name="Picture 2" descr=""/>
          <p:cNvPicPr/>
          <p:nvPr/>
        </p:nvPicPr>
        <p:blipFill>
          <a:blip r:embed="rId2"/>
          <a:stretch/>
        </p:blipFill>
        <p:spPr>
          <a:xfrm>
            <a:off x="4668480" y="4953960"/>
            <a:ext cx="3441240" cy="1117080"/>
          </a:xfrm>
          <a:prstGeom prst="rect">
            <a:avLst/>
          </a:prstGeom>
          <a:ln>
            <a:noFill/>
          </a:ln>
        </p:spPr>
      </p:pic>
      <p:sp>
        <p:nvSpPr>
          <p:cNvPr id="30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77F45D1-0691-46F4-9A0B-69B63718F9A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508040" y="301320"/>
            <a:ext cx="10515240" cy="938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Première Programme en C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0" name="Table 2"/>
          <p:cNvGraphicFramePr/>
          <p:nvPr/>
        </p:nvGraphicFramePr>
        <p:xfrm>
          <a:off x="5788080" y="2203560"/>
          <a:ext cx="6070320" cy="4114440"/>
        </p:xfrm>
        <a:graphic>
          <a:graphicData uri="http://schemas.openxmlformats.org/drawingml/2006/table">
            <a:tbl>
              <a:tblPr/>
              <a:tblGrid>
                <a:gridCol w="1008000"/>
                <a:gridCol w="1942920"/>
                <a:gridCol w="1728720"/>
                <a:gridCol w="1390680"/>
              </a:tblGrid>
              <a:tr h="8017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Signification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Codage en mémoire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Peut être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316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char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Caractère unique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octet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signed,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unsigned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054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int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entier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 ou 4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Short, long, signed,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unsigned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316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float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réel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simple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10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double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réel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double précision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1" name="CustomShape 3"/>
          <p:cNvSpPr/>
          <p:nvPr/>
        </p:nvSpPr>
        <p:spPr>
          <a:xfrm>
            <a:off x="7101360" y="1096920"/>
            <a:ext cx="33238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Calibri Light"/>
              </a:rPr>
              <a:t>Types de base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5767200" y="1670760"/>
            <a:ext cx="6288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4 types de base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, les autres types seront dérivés de ceux-ci.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556200" y="1843920"/>
            <a:ext cx="4381200" cy="2044440"/>
          </a:xfrm>
          <a:prstGeom prst="rect">
            <a:avLst/>
          </a:prstGeom>
          <a:ln>
            <a:noFill/>
          </a:ln>
        </p:spPr>
      </p:pic>
      <p:sp>
        <p:nvSpPr>
          <p:cNvPr id="14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45DE98C-2E94-46A8-A1D4-0151953282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18200" y="215280"/>
            <a:ext cx="10515240" cy="59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Préprocesseur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809640"/>
            <a:ext cx="10515240" cy="5367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Le préprocesseur effectue un prétraitement du programme source avant qu’il soit compilé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Ce préprocesseur exécute des instructions particulières appelées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</a:rPr>
              <a:t>directives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Ces directives sont identifiées par le caractère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en tête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Inclusion de fichiers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#include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&lt;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nom-de-fichier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&gt;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  </a:t>
            </a: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/* répertoire  standard */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#include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nom-de-fichier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/* répertoire  courant */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La gestion des fichiers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stdio.h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/* Entrees-sorties standard */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Les fonctions mathématiques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math.h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Taille des type entiers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limits.h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Limites des type réels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float.h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Traitement de chaînes de caractères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string.h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Le traitement de caractères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ctype.h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Utilitaires généraux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stdlib.h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Date et heure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time.h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21EBEA-FB01-42BA-A019-6CDAD13313C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29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Définir constant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Content Placeholder 7" descr=""/>
          <p:cNvPicPr/>
          <p:nvPr/>
        </p:nvPicPr>
        <p:blipFill>
          <a:blip r:embed="rId1"/>
          <a:stretch/>
        </p:blipFill>
        <p:spPr>
          <a:xfrm>
            <a:off x="566280" y="1793880"/>
            <a:ext cx="5529240" cy="372996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1059480" y="1178640"/>
            <a:ext cx="5036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200" spc="-1" strike="noStrike">
                <a:solidFill>
                  <a:srgbClr val="7030a0"/>
                </a:solidFill>
                <a:latin typeface="Calibri"/>
              </a:rPr>
              <a:t># define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preprocesseur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7229520" y="1147320"/>
            <a:ext cx="41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600" spc="-1" strike="noStrike">
                <a:solidFill>
                  <a:srgbClr val="7030a0"/>
                </a:solidFill>
                <a:latin typeface="Calibri"/>
              </a:rPr>
              <a:t>const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motsclé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2" name="Picture 8" descr=""/>
          <p:cNvPicPr/>
          <p:nvPr/>
        </p:nvPicPr>
        <p:blipFill>
          <a:blip r:embed="rId2"/>
          <a:stretch/>
        </p:blipFill>
        <p:spPr>
          <a:xfrm>
            <a:off x="6258960" y="1793880"/>
            <a:ext cx="5826240" cy="3632400"/>
          </a:xfrm>
          <a:prstGeom prst="rect">
            <a:avLst/>
          </a:prstGeom>
          <a:ln>
            <a:noFill/>
          </a:ln>
        </p:spPr>
      </p:pic>
      <p:sp>
        <p:nvSpPr>
          <p:cNvPr id="15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8D94C3-F648-43A9-8FEC-26AC72D2268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B3160FD-725C-4D85-A05C-3E12977C5DF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666880" y="609480"/>
            <a:ext cx="6933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905120" y="1828800"/>
            <a:ext cx="8762760" cy="27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Alternative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if-else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Choix Multiple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switch-case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Itérations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for, while, do-while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Rupture de Contrôle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break, continue, return … goto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D3DEA49-72E3-4760-AA25-B9E8A3F4C28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201240" y="2662200"/>
            <a:ext cx="2666520" cy="1066320"/>
          </a:xfrm>
          <a:prstGeom prst="chevron">
            <a:avLst>
              <a:gd name="adj" fmla="val 62500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250560" y="1637640"/>
            <a:ext cx="2666520" cy="637920"/>
          </a:xfrm>
          <a:prstGeom prst="homePlate">
            <a:avLst>
              <a:gd name="adj" fmla="val 104478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- if then else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201240" y="4211640"/>
            <a:ext cx="471492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* Tout ce qui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0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 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faux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* Tout ce qui est 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!= de 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0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vrai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if(1)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	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printf("ceci sera toujours affiche\n");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if(0)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	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printf("ceci ne sera jamais affiche\n");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261360" y="1717920"/>
            <a:ext cx="2233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 de then en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901440" y="2844720"/>
            <a:ext cx="17629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Le bloc "</a:t>
            </a:r>
            <a:r>
              <a:rPr b="1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 else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 "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est optionnel.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4" name="Picture 1" descr=""/>
          <p:cNvPicPr/>
          <p:nvPr/>
        </p:nvPicPr>
        <p:blipFill>
          <a:blip r:embed="rId1"/>
          <a:stretch/>
        </p:blipFill>
        <p:spPr>
          <a:xfrm>
            <a:off x="4734000" y="1436400"/>
            <a:ext cx="7228800" cy="421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“if” then “else if”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6" name="Picture 4" descr=""/>
          <p:cNvPicPr/>
          <p:nvPr/>
        </p:nvPicPr>
        <p:blipFill>
          <a:blip r:embed="rId1"/>
          <a:stretch/>
        </p:blipFill>
        <p:spPr>
          <a:xfrm>
            <a:off x="450720" y="1244160"/>
            <a:ext cx="6274440" cy="52844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7824960" y="1079280"/>
            <a:ext cx="343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50"/>
                </a:solidFill>
                <a:latin typeface="Calibri"/>
              </a:rPr>
              <a:t>Imbriqué « if »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8" name="Picture 6" descr=""/>
          <p:cNvPicPr/>
          <p:nvPr/>
        </p:nvPicPr>
        <p:blipFill>
          <a:blip r:embed="rId2"/>
          <a:stretch/>
        </p:blipFill>
        <p:spPr>
          <a:xfrm>
            <a:off x="6801480" y="1938960"/>
            <a:ext cx="5179680" cy="36820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9006719-63EE-43EE-824B-E0EBB35E36C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“switch”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499320" y="1043280"/>
            <a:ext cx="4008960" cy="5441040"/>
          </a:xfrm>
          <a:prstGeom prst="rect">
            <a:avLst/>
          </a:prstGeom>
          <a:ln>
            <a:noFill/>
          </a:ln>
        </p:spPr>
      </p:pic>
      <p:pic>
        <p:nvPicPr>
          <p:cNvPr id="172" name="Picture 5" descr=""/>
          <p:cNvPicPr/>
          <p:nvPr/>
        </p:nvPicPr>
        <p:blipFill>
          <a:blip r:embed="rId2"/>
          <a:stretch/>
        </p:blipFill>
        <p:spPr>
          <a:xfrm>
            <a:off x="8097120" y="1086840"/>
            <a:ext cx="3589200" cy="561348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21CE0EE-A359-4F78-8E43-70954E7DFA8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5719</TotalTime>
  <Application>LibreOffice/6.0.7.3$Linux_X86_64 LibreOffice_project/00m0$Build-3</Application>
  <Words>372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2017-11-16T14:02:08Z</dcterms:created>
  <dc:creator>Microsoft Office User</dc:creator>
  <dc:description/>
  <dc:language>en-US</dc:language>
  <cp:lastModifiedBy/>
  <dcterms:modified xsi:type="dcterms:W3CDTF">2019-12-18T19:23:52Z</dcterms:modified>
  <cp:revision>78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